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Inter"/>
      <p:regular r:id="rId15"/>
      <p:bold r:id="rId16"/>
      <p:italic r:id="rId17"/>
      <p:boldItalic r:id="rId18"/>
    </p:embeddedFont>
    <p:embeddedFont>
      <p:font typeface="Petrona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etrona-bold.fntdata"/><Relationship Id="rId11" Type="http://schemas.openxmlformats.org/officeDocument/2006/relationships/slide" Target="slides/slide7.xml"/><Relationship Id="rId22" Type="http://schemas.openxmlformats.org/officeDocument/2006/relationships/font" Target="fonts/Petrona-boldItalic.fntdata"/><Relationship Id="rId10" Type="http://schemas.openxmlformats.org/officeDocument/2006/relationships/slide" Target="slides/slide6.xml"/><Relationship Id="rId21" Type="http://schemas.openxmlformats.org/officeDocument/2006/relationships/font" Target="fonts/Petrona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Inter-regular.fntdata"/><Relationship Id="rId14" Type="http://schemas.openxmlformats.org/officeDocument/2006/relationships/slide" Target="slides/slide10.xml"/><Relationship Id="rId17" Type="http://schemas.openxmlformats.org/officeDocument/2006/relationships/font" Target="fonts/Inter-italic.fntdata"/><Relationship Id="rId16" Type="http://schemas.openxmlformats.org/officeDocument/2006/relationships/font" Target="fonts/Inter-bold.fntdata"/><Relationship Id="rId5" Type="http://schemas.openxmlformats.org/officeDocument/2006/relationships/slide" Target="slides/slide1.xml"/><Relationship Id="rId19" Type="http://schemas.openxmlformats.org/officeDocument/2006/relationships/font" Target="fonts/Petrona-regular.fntdata"/><Relationship Id="rId6" Type="http://schemas.openxmlformats.org/officeDocument/2006/relationships/slide" Target="slides/slide2.xml"/><Relationship Id="rId18" Type="http://schemas.openxmlformats.org/officeDocument/2006/relationships/font" Target="fonts/Inter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6280190" y="3050143"/>
            <a:ext cx="7556421" cy="8932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etrona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Cryptocurrency Forecasting and Market Insights</a:t>
            </a:r>
            <a:endParaRPr b="0" i="0" sz="2800" u="none" cap="none" strike="noStrike"/>
          </a:p>
        </p:txBody>
      </p:sp>
      <p:sp>
        <p:nvSpPr>
          <p:cNvPr id="58" name="Google Shape;58;p13"/>
          <p:cNvSpPr/>
          <p:nvPr/>
        </p:nvSpPr>
        <p:spPr>
          <a:xfrm>
            <a:off x="6280190" y="4198501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Capstone Project</a:t>
            </a:r>
            <a:endParaRPr b="0" i="0" sz="1750" u="none" cap="none" strike="noStrike"/>
          </a:p>
        </p:txBody>
      </p:sp>
      <p:sp>
        <p:nvSpPr>
          <p:cNvPr id="59" name="Google Shape;59;p13"/>
          <p:cNvSpPr/>
          <p:nvPr/>
        </p:nvSpPr>
        <p:spPr>
          <a:xfrm>
            <a:off x="6280190" y="4816554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5" name="Google Shape;14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/>
          <p:nvPr/>
        </p:nvSpPr>
        <p:spPr>
          <a:xfrm>
            <a:off x="793790" y="4793099"/>
            <a:ext cx="6289358" cy="446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etrona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Final Reflection and Future Directions</a:t>
            </a:r>
            <a:endParaRPr b="0" i="0" sz="2800" u="none" cap="none" strike="noStrike"/>
          </a:p>
        </p:txBody>
      </p:sp>
      <p:sp>
        <p:nvSpPr>
          <p:cNvPr id="147" name="Google Shape;147;p22"/>
          <p:cNvSpPr/>
          <p:nvPr/>
        </p:nvSpPr>
        <p:spPr>
          <a:xfrm>
            <a:off x="793790" y="5466517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Summarized the project's key insights and their impact on cryptocurrency trading strategies.</a:t>
            </a:r>
            <a:endParaRPr b="0" i="0" sz="1750" u="none" cap="none" strike="noStrike"/>
          </a:p>
        </p:txBody>
      </p:sp>
      <p:sp>
        <p:nvSpPr>
          <p:cNvPr id="148" name="Google Shape;148;p22"/>
          <p:cNvSpPr/>
          <p:nvPr/>
        </p:nvSpPr>
        <p:spPr>
          <a:xfrm>
            <a:off x="793790" y="5908715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Future Directions:</a:t>
            </a: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Explore further predictive modeling enhancements and real-time data integration.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5" name="Google Shape;6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/>
          <p:nvPr/>
        </p:nvSpPr>
        <p:spPr>
          <a:xfrm>
            <a:off x="793790" y="3012638"/>
            <a:ext cx="4278749" cy="446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etrona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Abstract and Introduction</a:t>
            </a:r>
            <a:endParaRPr b="0" i="0" sz="2800" u="none" cap="none" strike="noStrike"/>
          </a:p>
        </p:txBody>
      </p:sp>
      <p:sp>
        <p:nvSpPr>
          <p:cNvPr id="67" name="Google Shape;67;p14"/>
          <p:cNvSpPr/>
          <p:nvPr/>
        </p:nvSpPr>
        <p:spPr>
          <a:xfrm>
            <a:off x="793790" y="3686056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Explore the volatile cryptocurrency market through advanced forecasting and analysis.</a:t>
            </a:r>
            <a:endParaRPr b="0" i="0" sz="1750" u="none" cap="none" strike="noStrike"/>
          </a:p>
        </p:txBody>
      </p:sp>
      <p:sp>
        <p:nvSpPr>
          <p:cNvPr id="68" name="Google Shape;68;p14"/>
          <p:cNvSpPr/>
          <p:nvPr/>
        </p:nvSpPr>
        <p:spPr>
          <a:xfrm>
            <a:off x="793790" y="4491157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Utilizing LSTM and SARIMAX models to predict movements of ten major cryptocurrencies.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4" name="Google Shape;7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/>
          <p:nvPr/>
        </p:nvSpPr>
        <p:spPr>
          <a:xfrm>
            <a:off x="793790" y="4793099"/>
            <a:ext cx="4703802" cy="446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etrona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Project Objectives and Scope</a:t>
            </a:r>
            <a:endParaRPr b="0" i="0" sz="2800" u="none" cap="none" strike="noStrike"/>
          </a:p>
        </p:txBody>
      </p:sp>
      <p:sp>
        <p:nvSpPr>
          <p:cNvPr id="76" name="Google Shape;76;p15"/>
          <p:cNvSpPr/>
          <p:nvPr/>
        </p:nvSpPr>
        <p:spPr>
          <a:xfrm>
            <a:off x="793790" y="5466517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Objective:</a:t>
            </a: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To develop predictive models for strategic investment insights.</a:t>
            </a:r>
            <a:endParaRPr b="0" i="0" sz="1750" u="none" cap="none" strike="noStrike"/>
          </a:p>
        </p:txBody>
      </p:sp>
      <p:sp>
        <p:nvSpPr>
          <p:cNvPr id="77" name="Google Shape;77;p15"/>
          <p:cNvSpPr/>
          <p:nvPr/>
        </p:nvSpPr>
        <p:spPr>
          <a:xfrm>
            <a:off x="793790" y="5908715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Scope:</a:t>
            </a: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Analysis covers Bitcoin, Ethereum, Ripple, and other major cryptocurrencies.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3" name="Google Shape;8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/>
          <p:nvPr/>
        </p:nvSpPr>
        <p:spPr>
          <a:xfrm>
            <a:off x="6280190" y="2649736"/>
            <a:ext cx="3739396" cy="446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etrona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Methodology Overview</a:t>
            </a:r>
            <a:endParaRPr b="0" i="0" sz="2800" u="none" cap="none" strike="noStrike"/>
          </a:p>
        </p:txBody>
      </p:sp>
      <p:sp>
        <p:nvSpPr>
          <p:cNvPr id="85" name="Google Shape;85;p16"/>
          <p:cNvSpPr/>
          <p:nvPr/>
        </p:nvSpPr>
        <p:spPr>
          <a:xfrm>
            <a:off x="6280190" y="3351490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 flowchart showing the process from data collection to model evaluation.</a:t>
            </a:r>
            <a:endParaRPr b="0" i="0" sz="1750" u="none" cap="none" strike="noStrike"/>
          </a:p>
        </p:txBody>
      </p:sp>
      <p:sp>
        <p:nvSpPr>
          <p:cNvPr id="86" name="Google Shape;86;p16"/>
          <p:cNvSpPr/>
          <p:nvPr/>
        </p:nvSpPr>
        <p:spPr>
          <a:xfrm>
            <a:off x="6280190" y="4332446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Data Collection:</a:t>
            </a: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Over 7,000 time-series records analyzed.</a:t>
            </a:r>
            <a:endParaRPr b="0" i="0" sz="1750" u="none" cap="none" strike="noStrike"/>
          </a:p>
        </p:txBody>
      </p:sp>
      <p:sp>
        <p:nvSpPr>
          <p:cNvPr id="87" name="Google Shape;87;p16"/>
          <p:cNvSpPr/>
          <p:nvPr/>
        </p:nvSpPr>
        <p:spPr>
          <a:xfrm>
            <a:off x="6280190" y="4774644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Data Preprocessing:</a:t>
            </a: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Extensive cleaning and feature engineering.</a:t>
            </a:r>
            <a:endParaRPr b="0" i="0" sz="1750" u="none" cap="none" strike="noStrike"/>
          </a:p>
        </p:txBody>
      </p:sp>
      <p:sp>
        <p:nvSpPr>
          <p:cNvPr id="88" name="Google Shape;88;p16"/>
          <p:cNvSpPr/>
          <p:nvPr/>
        </p:nvSpPr>
        <p:spPr>
          <a:xfrm>
            <a:off x="6280190" y="5216843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Model Development:</a:t>
            </a: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Application of LSTM and SARIMAX models.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4" name="Google Shape;9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/>
          <p:nvPr/>
        </p:nvSpPr>
        <p:spPr>
          <a:xfrm>
            <a:off x="793790" y="2791539"/>
            <a:ext cx="4420553" cy="446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etrona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Data Loading and Cleaning</a:t>
            </a:r>
            <a:endParaRPr b="0" i="0" sz="2800" u="none" cap="none" strike="noStrike"/>
          </a:p>
        </p:txBody>
      </p:sp>
      <p:sp>
        <p:nvSpPr>
          <p:cNvPr id="96" name="Google Shape;96;p17"/>
          <p:cNvSpPr/>
          <p:nvPr/>
        </p:nvSpPr>
        <p:spPr>
          <a:xfrm>
            <a:off x="793790" y="3464957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Imported dataset from CSV: 7,200 observations, reduced to 7,070 after cleaning.</a:t>
            </a:r>
            <a:endParaRPr b="0" i="0" sz="1750" u="none" cap="none" strike="noStrike"/>
          </a:p>
        </p:txBody>
      </p:sp>
      <p:sp>
        <p:nvSpPr>
          <p:cNvPr id="97" name="Google Shape;97;p17"/>
          <p:cNvSpPr/>
          <p:nvPr/>
        </p:nvSpPr>
        <p:spPr>
          <a:xfrm>
            <a:off x="793790" y="4270058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Timestamps converted for accurate time-series analysis.</a:t>
            </a:r>
            <a:endParaRPr b="0" i="0" sz="1750" u="none" cap="none" strike="noStrike"/>
          </a:p>
        </p:txBody>
      </p:sp>
      <p:sp>
        <p:nvSpPr>
          <p:cNvPr id="98" name="Google Shape;98;p17"/>
          <p:cNvSpPr/>
          <p:nvPr/>
        </p:nvSpPr>
        <p:spPr>
          <a:xfrm>
            <a:off x="793790" y="4712256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Impact:</a:t>
            </a: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Ensured high-quality, consistent data ready for multi-dimensional analysis.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4" name="Google Shape;10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/>
          <p:nvPr/>
        </p:nvSpPr>
        <p:spPr>
          <a:xfrm>
            <a:off x="6280190" y="2468285"/>
            <a:ext cx="5585341" cy="446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etrona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RSI Zone vs Price Change Analysis</a:t>
            </a:r>
            <a:endParaRPr b="0" i="0" sz="2800" u="none" cap="none" strike="noStrike"/>
          </a:p>
        </p:txBody>
      </p:sp>
      <p:sp>
        <p:nvSpPr>
          <p:cNvPr id="106" name="Google Shape;106;p18"/>
          <p:cNvSpPr/>
          <p:nvPr/>
        </p:nvSpPr>
        <p:spPr>
          <a:xfrm>
            <a:off x="6280190" y="3170039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Boxplots showing price changes across RSI categories.</a:t>
            </a:r>
            <a:endParaRPr b="0" i="0" sz="1750" u="none" cap="none" strike="noStrike"/>
          </a:p>
        </p:txBody>
      </p:sp>
      <p:sp>
        <p:nvSpPr>
          <p:cNvPr id="107" name="Google Shape;107;p18"/>
          <p:cNvSpPr/>
          <p:nvPr/>
        </p:nvSpPr>
        <p:spPr>
          <a:xfrm>
            <a:off x="6280190" y="3788093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RSI values categorized into Oversold, Neutral, Overbought.</a:t>
            </a:r>
            <a:endParaRPr b="0" i="0" sz="1750" u="none" cap="none" strike="noStrike"/>
          </a:p>
        </p:txBody>
      </p:sp>
      <p:sp>
        <p:nvSpPr>
          <p:cNvPr id="108" name="Google Shape;108;p18"/>
          <p:cNvSpPr/>
          <p:nvPr/>
        </p:nvSpPr>
        <p:spPr>
          <a:xfrm>
            <a:off x="6280190" y="4230291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Boxplots illustrate how different RSI zones correlate with price changes.</a:t>
            </a:r>
            <a:endParaRPr b="0" i="0" sz="1750" u="none" cap="none" strike="noStrike"/>
          </a:p>
        </p:txBody>
      </p:sp>
      <p:sp>
        <p:nvSpPr>
          <p:cNvPr id="109" name="Google Shape;109;p18"/>
          <p:cNvSpPr/>
          <p:nvPr/>
        </p:nvSpPr>
        <p:spPr>
          <a:xfrm>
            <a:off x="6280190" y="5035391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Insight:</a:t>
            </a: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Identified potential buying opportunities in oversold conditions.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5" name="Google Shape;11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/>
          <p:nvPr/>
        </p:nvSpPr>
        <p:spPr>
          <a:xfrm>
            <a:off x="793790" y="4572000"/>
            <a:ext cx="6352223" cy="446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etrona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Volume Spike vs Price Change Analysis</a:t>
            </a:r>
            <a:endParaRPr b="0" i="0" sz="2800" u="none" cap="none" strike="noStrike"/>
          </a:p>
        </p:txBody>
      </p:sp>
      <p:sp>
        <p:nvSpPr>
          <p:cNvPr id="117" name="Google Shape;117;p19"/>
          <p:cNvSpPr/>
          <p:nvPr/>
        </p:nvSpPr>
        <p:spPr>
          <a:xfrm>
            <a:off x="793790" y="5245418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Defined volume spikes using the 90th percentile.</a:t>
            </a:r>
            <a:endParaRPr b="0" i="0" sz="1750" u="none" cap="none" strike="noStrike"/>
          </a:p>
        </p:txBody>
      </p:sp>
      <p:sp>
        <p:nvSpPr>
          <p:cNvPr id="118" name="Google Shape;118;p19"/>
          <p:cNvSpPr/>
          <p:nvPr/>
        </p:nvSpPr>
        <p:spPr>
          <a:xfrm>
            <a:off x="793790" y="5687616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Compared price changes during spikes to normal days.</a:t>
            </a:r>
            <a:endParaRPr b="0" i="0" sz="1750" u="none" cap="none" strike="noStrike"/>
          </a:p>
        </p:txBody>
      </p:sp>
      <p:sp>
        <p:nvSpPr>
          <p:cNvPr id="119" name="Google Shape;119;p19"/>
          <p:cNvSpPr/>
          <p:nvPr/>
        </p:nvSpPr>
        <p:spPr>
          <a:xfrm>
            <a:off x="793790" y="6129814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Finding:</a:t>
            </a: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Significant volume spikes correlate with major market events and price fluctuations.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5" name="Google Shape;12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/>
          <p:nvPr/>
        </p:nvSpPr>
        <p:spPr>
          <a:xfrm>
            <a:off x="6280190" y="2972991"/>
            <a:ext cx="4224099" cy="446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etrona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MACD Crossover Analysis</a:t>
            </a:r>
            <a:endParaRPr b="0" i="0" sz="2800" u="none" cap="none" strike="noStrike"/>
          </a:p>
        </p:txBody>
      </p:sp>
      <p:sp>
        <p:nvSpPr>
          <p:cNvPr id="127" name="Google Shape;127;p20"/>
          <p:cNvSpPr/>
          <p:nvPr/>
        </p:nvSpPr>
        <p:spPr>
          <a:xfrm>
            <a:off x="6280190" y="3646408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Tracked MACD crossovers as potential bullish signals.</a:t>
            </a:r>
            <a:endParaRPr b="0" i="0" sz="1750" u="none" cap="none" strike="noStrike"/>
          </a:p>
        </p:txBody>
      </p:sp>
      <p:sp>
        <p:nvSpPr>
          <p:cNvPr id="128" name="Google Shape;128;p20"/>
          <p:cNvSpPr/>
          <p:nvPr/>
        </p:nvSpPr>
        <p:spPr>
          <a:xfrm>
            <a:off x="6280190" y="4088606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Analyzed price changes following crossovers.</a:t>
            </a:r>
            <a:endParaRPr b="0" i="0" sz="1750" u="none" cap="none" strike="noStrike"/>
          </a:p>
        </p:txBody>
      </p:sp>
      <p:sp>
        <p:nvSpPr>
          <p:cNvPr id="129" name="Google Shape;129;p20"/>
          <p:cNvSpPr/>
          <p:nvPr/>
        </p:nvSpPr>
        <p:spPr>
          <a:xfrm>
            <a:off x="6280190" y="4530804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Result:</a:t>
            </a: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Validated MACD as a useful predictor of short-term price movements.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5" name="Google Shape;13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/>
          <p:nvPr/>
        </p:nvSpPr>
        <p:spPr>
          <a:xfrm>
            <a:off x="793790" y="2972991"/>
            <a:ext cx="3710107" cy="446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etrona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Weekly Trend Analysis</a:t>
            </a:r>
            <a:endParaRPr b="0" i="0" sz="2800" u="none" cap="none" strike="noStrike"/>
          </a:p>
        </p:txBody>
      </p:sp>
      <p:sp>
        <p:nvSpPr>
          <p:cNvPr id="137" name="Google Shape;137;p21"/>
          <p:cNvSpPr/>
          <p:nvPr/>
        </p:nvSpPr>
        <p:spPr>
          <a:xfrm>
            <a:off x="793790" y="3646408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Focused on specific cryptocurrencies like Cardano and Ripple.</a:t>
            </a:r>
            <a:endParaRPr b="0" i="0" sz="1750" u="none" cap="none" strike="noStrike"/>
          </a:p>
        </p:txBody>
      </p:sp>
      <p:sp>
        <p:nvSpPr>
          <p:cNvPr id="138" name="Google Shape;138;p21"/>
          <p:cNvSpPr/>
          <p:nvPr/>
        </p:nvSpPr>
        <p:spPr>
          <a:xfrm>
            <a:off x="793790" y="4088606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Analyzed average daily price changes by day of the week.</a:t>
            </a:r>
            <a:endParaRPr b="0" i="0" sz="1750" u="none" cap="none" strike="noStrike"/>
          </a:p>
        </p:txBody>
      </p:sp>
      <p:sp>
        <p:nvSpPr>
          <p:cNvPr id="139" name="Google Shape;139;p21"/>
          <p:cNvSpPr/>
          <p:nvPr/>
        </p:nvSpPr>
        <p:spPr>
          <a:xfrm>
            <a:off x="793790" y="4530804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Insight:</a:t>
            </a: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Detected patterns that could influence weekly trading strategies.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